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sldIdLst>
    <p:sldId id="261" r:id="rId2"/>
    <p:sldId id="262" r:id="rId3"/>
    <p:sldId id="263" r:id="rId4"/>
    <p:sldId id="264" r:id="rId5"/>
    <p:sldId id="270" r:id="rId6"/>
    <p:sldId id="265" r:id="rId7"/>
    <p:sldId id="266" r:id="rId8"/>
    <p:sldId id="267" r:id="rId9"/>
    <p:sldId id="268" r:id="rId10"/>
    <p:sldId id="269" r:id="rId11"/>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06" autoAdjust="0"/>
    <p:restoredTop sz="94660"/>
  </p:normalViewPr>
  <p:slideViewPr>
    <p:cSldViewPr>
      <p:cViewPr varScale="1">
        <p:scale>
          <a:sx n="69" d="100"/>
          <a:sy n="69" d="100"/>
        </p:scale>
        <p:origin x="-145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EA17E1-265B-4997-8C58-FA1D823BBAE7}" type="datetimeFigureOut">
              <a:rPr lang="pt-BR" smtClean="0"/>
              <a:t>27/05/2014</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5D60BE-95BD-4E14-8B1C-936BE97DD796}" type="slidenum">
              <a:rPr lang="pt-BR" smtClean="0"/>
              <a:t>‹nº›</a:t>
            </a:fld>
            <a:endParaRPr lang="pt-BR"/>
          </a:p>
        </p:txBody>
      </p:sp>
    </p:spTree>
    <p:extLst>
      <p:ext uri="{BB962C8B-B14F-4D97-AF65-F5344CB8AC3E}">
        <p14:creationId xmlns:p14="http://schemas.microsoft.com/office/powerpoint/2010/main" val="62164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1B5D60BE-95BD-4E14-8B1C-936BE97DD796}" type="slidenum">
              <a:rPr lang="pt-BR" smtClean="0"/>
              <a:t>2</a:t>
            </a:fld>
            <a:endParaRPr lang="pt-BR"/>
          </a:p>
        </p:txBody>
      </p:sp>
    </p:spTree>
    <p:extLst>
      <p:ext uri="{BB962C8B-B14F-4D97-AF65-F5344CB8AC3E}">
        <p14:creationId xmlns:p14="http://schemas.microsoft.com/office/powerpoint/2010/main" val="2504690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14" name="Título 13"/>
          <p:cNvSpPr>
            <a:spLocks noGrp="1"/>
          </p:cNvSpPr>
          <p:nvPr>
            <p:ph type="ctrTitle"/>
          </p:nvPr>
        </p:nvSpPr>
        <p:spPr>
          <a:xfrm>
            <a:off x="1432560" y="359898"/>
            <a:ext cx="7406640" cy="1472184"/>
          </a:xfrm>
        </p:spPr>
        <p:txBody>
          <a:bodyPr anchor="b"/>
          <a:lstStyle>
            <a:lvl1pPr algn="l">
              <a:defRPr/>
            </a:lvl1pPr>
            <a:extLst/>
          </a:lstStyle>
          <a:p>
            <a:r>
              <a:rPr kumimoji="0" lang="pt-BR" smtClean="0"/>
              <a:t>Clique para editar o estilo do título mestre</a:t>
            </a:r>
            <a:endParaRPr kumimoji="0" lang="en-US"/>
          </a:p>
        </p:txBody>
      </p:sp>
      <p:sp>
        <p:nvSpPr>
          <p:cNvPr id="22" name="Subtítulo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t-BR" smtClean="0"/>
              <a:t>Clique para editar o estilo do subtítulo mestre</a:t>
            </a:r>
            <a:endParaRPr kumimoji="0" lang="en-US"/>
          </a:p>
        </p:txBody>
      </p:sp>
      <p:sp>
        <p:nvSpPr>
          <p:cNvPr id="7" name="Espaço Reservado para Data 6"/>
          <p:cNvSpPr>
            <a:spLocks noGrp="1"/>
          </p:cNvSpPr>
          <p:nvPr>
            <p:ph type="dt" sz="half" idx="10"/>
          </p:nvPr>
        </p:nvSpPr>
        <p:spPr/>
        <p:txBody>
          <a:bodyPr/>
          <a:lstStyle>
            <a:extLst/>
          </a:lstStyle>
          <a:p>
            <a:fld id="{3DCB9EC1-E558-445A-AB9B-AC204FE90541}" type="datetimeFigureOut">
              <a:rPr lang="pt-BR" smtClean="0"/>
              <a:pPr/>
              <a:t>27/05/2014</a:t>
            </a:fld>
            <a:endParaRPr lang="pt-BR"/>
          </a:p>
        </p:txBody>
      </p:sp>
      <p:sp>
        <p:nvSpPr>
          <p:cNvPr id="20" name="Espaço Reservado para Rodapé 19"/>
          <p:cNvSpPr>
            <a:spLocks noGrp="1"/>
          </p:cNvSpPr>
          <p:nvPr>
            <p:ph type="ftr" sz="quarter" idx="11"/>
          </p:nvPr>
        </p:nvSpPr>
        <p:spPr/>
        <p:txBody>
          <a:bodyPr/>
          <a:lstStyle>
            <a:extLst/>
          </a:lstStyle>
          <a:p>
            <a:endParaRPr lang="pt-BR"/>
          </a:p>
        </p:txBody>
      </p:sp>
      <p:sp>
        <p:nvSpPr>
          <p:cNvPr id="10" name="Espaço Reservado para Número de Slide 9"/>
          <p:cNvSpPr>
            <a:spLocks noGrp="1"/>
          </p:cNvSpPr>
          <p:nvPr>
            <p:ph type="sldNum" sz="quarter" idx="12"/>
          </p:nvPr>
        </p:nvSpPr>
        <p:spPr/>
        <p:txBody>
          <a:bodyPr/>
          <a:lstStyle>
            <a:extLst/>
          </a:lstStyle>
          <a:p>
            <a:fld id="{39D76D3C-BE56-42C0-9E65-E1C25C011125}" type="slidenum">
              <a:rPr lang="pt-BR" smtClean="0"/>
              <a:pPr/>
              <a:t>‹nº›</a:t>
            </a:fld>
            <a:endParaRPr lang="pt-BR"/>
          </a:p>
        </p:txBody>
      </p:sp>
      <p:sp>
        <p:nvSpPr>
          <p:cNvPr id="8" name="E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3DCB9EC1-E558-445A-AB9B-AC204FE90541}" type="datetimeFigureOut">
              <a:rPr lang="pt-BR" smtClean="0"/>
              <a:pPr/>
              <a:t>27/05/2014</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39D76D3C-BE56-42C0-9E65-E1C25C011125}"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58000" y="274639"/>
            <a:ext cx="1828800" cy="5851525"/>
          </a:xfrm>
        </p:spPr>
        <p:txBody>
          <a:bodyPr vert="eaVert"/>
          <a:lstStyle>
            <a:extLs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3DCB9EC1-E558-445A-AB9B-AC204FE90541}" type="datetimeFigureOut">
              <a:rPr lang="pt-BR" smtClean="0"/>
              <a:pPr/>
              <a:t>27/05/2014</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39D76D3C-BE56-42C0-9E65-E1C25C011125}"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estilo do título mestre</a:t>
            </a:r>
            <a:endParaRPr kumimoji="0" lang="en-US"/>
          </a:p>
        </p:txBody>
      </p:sp>
      <p:sp>
        <p:nvSpPr>
          <p:cNvPr id="3" name="Espaço Reservado para Conteúdo 2"/>
          <p:cNvSpPr>
            <a:spLocks noGrp="1"/>
          </p:cNvSpPr>
          <p:nvPr>
            <p:ph idx="1"/>
          </p:nvPr>
        </p:nvSpPr>
        <p:spPr/>
        <p:txBody>
          <a:bodyPr/>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3DCB9EC1-E558-445A-AB9B-AC204FE90541}" type="datetimeFigureOut">
              <a:rPr lang="pt-BR" smtClean="0"/>
              <a:pPr/>
              <a:t>27/05/2014</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39D76D3C-BE56-42C0-9E65-E1C25C011125}"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sp>
        <p:nvSpPr>
          <p:cNvPr id="7" name="Retângulo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ítulo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t-BR" smtClean="0"/>
              <a:t>Clique para editar os estilos do texto mestre</a:t>
            </a:r>
          </a:p>
        </p:txBody>
      </p:sp>
      <p:sp>
        <p:nvSpPr>
          <p:cNvPr id="4" name="Espaço Reservado para Data 3"/>
          <p:cNvSpPr>
            <a:spLocks noGrp="1"/>
          </p:cNvSpPr>
          <p:nvPr>
            <p:ph type="dt" sz="half" idx="10"/>
          </p:nvPr>
        </p:nvSpPr>
        <p:spPr/>
        <p:txBody>
          <a:bodyPr/>
          <a:lstStyle>
            <a:extLst/>
          </a:lstStyle>
          <a:p>
            <a:fld id="{3DCB9EC1-E558-445A-AB9B-AC204FE90541}" type="datetimeFigureOut">
              <a:rPr lang="pt-BR" smtClean="0"/>
              <a:pPr/>
              <a:t>27/05/2014</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39D76D3C-BE56-42C0-9E65-E1C25C011125}" type="slidenum">
              <a:rPr lang="pt-BR" smtClean="0"/>
              <a:pPr/>
              <a:t>‹nº›</a:t>
            </a:fld>
            <a:endParaRPr lang="pt-BR"/>
          </a:p>
        </p:txBody>
      </p:sp>
      <p:sp>
        <p:nvSpPr>
          <p:cNvPr id="10" name="Retângulo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1435608" y="274320"/>
            <a:ext cx="7498080" cy="1143000"/>
          </a:xfrm>
        </p:spPr>
        <p:txBody>
          <a:bodyPr/>
          <a:lstStyle>
            <a:extLst/>
          </a:lstStyle>
          <a:p>
            <a:r>
              <a:rPr kumimoji="0" lang="pt-BR" smtClean="0"/>
              <a:t>Clique para editar o estilo do título mestre</a:t>
            </a:r>
            <a:endParaRPr kumimoji="0" lang="en-US"/>
          </a:p>
        </p:txBody>
      </p:sp>
      <p:sp>
        <p:nvSpPr>
          <p:cNvPr id="3" name="Espaço Reservado para Conteúdo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fld id="{3DCB9EC1-E558-445A-AB9B-AC204FE90541}" type="datetimeFigureOut">
              <a:rPr lang="pt-BR" smtClean="0"/>
              <a:pPr/>
              <a:t>27/05/2014</a:t>
            </a:fld>
            <a:endParaRPr lang="pt-BR"/>
          </a:p>
        </p:txBody>
      </p:sp>
      <p:sp>
        <p:nvSpPr>
          <p:cNvPr id="6" name="Espaço Reservado para Rodapé 5"/>
          <p:cNvSpPr>
            <a:spLocks noGrp="1"/>
          </p:cNvSpPr>
          <p:nvPr>
            <p:ph type="ftr" sz="quarter" idx="11"/>
          </p:nvPr>
        </p:nvSpPr>
        <p:spPr/>
        <p:txBody>
          <a:bodyPr/>
          <a:lstStyle>
            <a:extLst/>
          </a:lstStyle>
          <a:p>
            <a:endParaRPr lang="pt-BR"/>
          </a:p>
        </p:txBody>
      </p:sp>
      <p:sp>
        <p:nvSpPr>
          <p:cNvPr id="7" name="Espaço Reservado para Número de Slide 6"/>
          <p:cNvSpPr>
            <a:spLocks noGrp="1"/>
          </p:cNvSpPr>
          <p:nvPr>
            <p:ph type="sldNum" sz="quarter" idx="12"/>
          </p:nvPr>
        </p:nvSpPr>
        <p:spPr/>
        <p:txBody>
          <a:bodyPr/>
          <a:lstStyle>
            <a:extLst/>
          </a:lstStyle>
          <a:p>
            <a:fld id="{39D76D3C-BE56-42C0-9E65-E1C25C011125}"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os estilos do texto mestre</a:t>
            </a:r>
          </a:p>
        </p:txBody>
      </p:sp>
      <p:sp>
        <p:nvSpPr>
          <p:cNvPr id="4" name="Espaço Reservado para Texto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os estilos do texto mestre</a:t>
            </a:r>
          </a:p>
        </p:txBody>
      </p:sp>
      <p:sp>
        <p:nvSpPr>
          <p:cNvPr id="5" name="Espaço Reservado para Conteúdo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extLst/>
          </a:lstStyle>
          <a:p>
            <a:fld id="{3DCB9EC1-E558-445A-AB9B-AC204FE90541}" type="datetimeFigureOut">
              <a:rPr lang="pt-BR" smtClean="0"/>
              <a:pPr/>
              <a:t>27/05/2014</a:t>
            </a:fld>
            <a:endParaRPr lang="pt-BR"/>
          </a:p>
        </p:txBody>
      </p:sp>
      <p:sp>
        <p:nvSpPr>
          <p:cNvPr id="8" name="Espaço Reservado para Rodapé 7"/>
          <p:cNvSpPr>
            <a:spLocks noGrp="1"/>
          </p:cNvSpPr>
          <p:nvPr>
            <p:ph type="ftr" sz="quarter" idx="11"/>
          </p:nvPr>
        </p:nvSpPr>
        <p:spPr/>
        <p:txBody>
          <a:bodyPr/>
          <a:lstStyle>
            <a:extLst/>
          </a:lstStyle>
          <a:p>
            <a:endParaRPr lang="pt-BR"/>
          </a:p>
        </p:txBody>
      </p:sp>
      <p:sp>
        <p:nvSpPr>
          <p:cNvPr id="9" name="Espaço Reservado para Número de Slide 8"/>
          <p:cNvSpPr>
            <a:spLocks noGrp="1"/>
          </p:cNvSpPr>
          <p:nvPr>
            <p:ph type="sldNum" sz="quarter" idx="12"/>
          </p:nvPr>
        </p:nvSpPr>
        <p:spPr/>
        <p:txBody>
          <a:bodyPr/>
          <a:lstStyle>
            <a:extLst/>
          </a:lstStyle>
          <a:p>
            <a:fld id="{39D76D3C-BE56-42C0-9E65-E1C25C011125}"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1435608" y="274320"/>
            <a:ext cx="7498080" cy="1143000"/>
          </a:xfrm>
        </p:spPr>
        <p:txBody>
          <a:bodyPr anchor="ctr"/>
          <a:lstStyle>
            <a:extLst/>
          </a:lstStyle>
          <a:p>
            <a:r>
              <a:rPr kumimoji="0" lang="pt-BR" smtClean="0"/>
              <a:t>Clique para editar o estilo do título mestre</a:t>
            </a:r>
            <a:endParaRPr kumimoji="0" lang="en-US"/>
          </a:p>
        </p:txBody>
      </p:sp>
      <p:sp>
        <p:nvSpPr>
          <p:cNvPr id="3" name="Espaço Reservado para Data 2"/>
          <p:cNvSpPr>
            <a:spLocks noGrp="1"/>
          </p:cNvSpPr>
          <p:nvPr>
            <p:ph type="dt" sz="half" idx="10"/>
          </p:nvPr>
        </p:nvSpPr>
        <p:spPr/>
        <p:txBody>
          <a:bodyPr/>
          <a:lstStyle>
            <a:extLst/>
          </a:lstStyle>
          <a:p>
            <a:fld id="{3DCB9EC1-E558-445A-AB9B-AC204FE90541}" type="datetimeFigureOut">
              <a:rPr lang="pt-BR" smtClean="0"/>
              <a:pPr/>
              <a:t>27/05/2014</a:t>
            </a:fld>
            <a:endParaRPr lang="pt-BR"/>
          </a:p>
        </p:txBody>
      </p:sp>
      <p:sp>
        <p:nvSpPr>
          <p:cNvPr id="4" name="Espaço Reservado para Rodapé 3"/>
          <p:cNvSpPr>
            <a:spLocks noGrp="1"/>
          </p:cNvSpPr>
          <p:nvPr>
            <p:ph type="ftr" sz="quarter" idx="11"/>
          </p:nvPr>
        </p:nvSpPr>
        <p:spPr/>
        <p:txBody>
          <a:bodyPr/>
          <a:lstStyle>
            <a:extLst/>
          </a:lstStyle>
          <a:p>
            <a:endParaRPr lang="pt-BR"/>
          </a:p>
        </p:txBody>
      </p:sp>
      <p:sp>
        <p:nvSpPr>
          <p:cNvPr id="5" name="Espaço Reservado para Número de Slide 4"/>
          <p:cNvSpPr>
            <a:spLocks noGrp="1"/>
          </p:cNvSpPr>
          <p:nvPr>
            <p:ph type="sldNum" sz="quarter" idx="12"/>
          </p:nvPr>
        </p:nvSpPr>
        <p:spPr/>
        <p:txBody>
          <a:bodyPr/>
          <a:lstStyle>
            <a:extLst/>
          </a:lstStyle>
          <a:p>
            <a:fld id="{39D76D3C-BE56-42C0-9E65-E1C25C011125}"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5" name="Retângulo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ço Reservado para Data 1"/>
          <p:cNvSpPr>
            <a:spLocks noGrp="1"/>
          </p:cNvSpPr>
          <p:nvPr>
            <p:ph type="dt" sz="half" idx="10"/>
          </p:nvPr>
        </p:nvSpPr>
        <p:spPr/>
        <p:txBody>
          <a:bodyPr/>
          <a:lstStyle>
            <a:extLst/>
          </a:lstStyle>
          <a:p>
            <a:fld id="{3DCB9EC1-E558-445A-AB9B-AC204FE90541}" type="datetimeFigureOut">
              <a:rPr lang="pt-BR" smtClean="0"/>
              <a:pPr/>
              <a:t>27/05/2014</a:t>
            </a:fld>
            <a:endParaRPr lang="pt-BR"/>
          </a:p>
        </p:txBody>
      </p:sp>
      <p:sp>
        <p:nvSpPr>
          <p:cNvPr id="3" name="Espaço Reservado para Rodapé 2"/>
          <p:cNvSpPr>
            <a:spLocks noGrp="1"/>
          </p:cNvSpPr>
          <p:nvPr>
            <p:ph type="ftr" sz="quarter" idx="11"/>
          </p:nvPr>
        </p:nvSpPr>
        <p:spPr/>
        <p:txBody>
          <a:bodyPr/>
          <a:lstStyle>
            <a:extLst/>
          </a:lstStyle>
          <a:p>
            <a:endParaRPr lang="pt-BR"/>
          </a:p>
        </p:txBody>
      </p:sp>
      <p:sp>
        <p:nvSpPr>
          <p:cNvPr id="4" name="Espaço Reservado para Número de Slide 3"/>
          <p:cNvSpPr>
            <a:spLocks noGrp="1"/>
          </p:cNvSpPr>
          <p:nvPr>
            <p:ph type="sldNum" sz="quarter" idx="12"/>
          </p:nvPr>
        </p:nvSpPr>
        <p:spPr/>
        <p:txBody>
          <a:bodyPr/>
          <a:lstStyle>
            <a:extLst/>
          </a:lstStyle>
          <a:p>
            <a:fld id="{39D76D3C-BE56-42C0-9E65-E1C25C011125}" type="slidenum">
              <a:rPr lang="pt-BR" smtClean="0"/>
              <a:pPr/>
              <a:t>‹nº›</a:t>
            </a:fld>
            <a:endParaRPr lang="pt-BR"/>
          </a:p>
        </p:txBody>
      </p:sp>
      <p:sp>
        <p:nvSpPr>
          <p:cNvPr id="6" name="Retângulo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pt-BR" smtClean="0"/>
              <a:t>Clique para editar os estilos do texto mestre</a:t>
            </a:r>
          </a:p>
        </p:txBody>
      </p:sp>
      <p:sp>
        <p:nvSpPr>
          <p:cNvPr id="4" name="Espaço Reservado para Conteúdo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fld id="{3DCB9EC1-E558-445A-AB9B-AC204FE90541}" type="datetimeFigureOut">
              <a:rPr lang="pt-BR" smtClean="0"/>
              <a:pPr/>
              <a:t>27/05/2014</a:t>
            </a:fld>
            <a:endParaRPr lang="pt-BR"/>
          </a:p>
        </p:txBody>
      </p:sp>
      <p:sp>
        <p:nvSpPr>
          <p:cNvPr id="6" name="Espaço Reservado para Rodapé 5"/>
          <p:cNvSpPr>
            <a:spLocks noGrp="1"/>
          </p:cNvSpPr>
          <p:nvPr>
            <p:ph type="ftr" sz="quarter" idx="11"/>
          </p:nvPr>
        </p:nvSpPr>
        <p:spPr/>
        <p:txBody>
          <a:bodyPr/>
          <a:lstStyle>
            <a:extLst/>
          </a:lstStyle>
          <a:p>
            <a:endParaRPr lang="pt-BR"/>
          </a:p>
        </p:txBody>
      </p:sp>
      <p:sp>
        <p:nvSpPr>
          <p:cNvPr id="7" name="Espaço Reservado para Número de Slide 6"/>
          <p:cNvSpPr>
            <a:spLocks noGrp="1"/>
          </p:cNvSpPr>
          <p:nvPr>
            <p:ph type="sldNum" sz="quarter" idx="12"/>
          </p:nvPr>
        </p:nvSpPr>
        <p:spPr/>
        <p:txBody>
          <a:bodyPr/>
          <a:lstStyle>
            <a:extLst/>
          </a:lstStyle>
          <a:p>
            <a:fld id="{39D76D3C-BE56-42C0-9E65-E1C25C011125}"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pt-BR" smtClean="0"/>
              <a:t>Clique para editar o estilo do título mestre</a:t>
            </a:r>
            <a:endParaRPr kumimoji="0" lang="en-US"/>
          </a:p>
        </p:txBody>
      </p:sp>
      <p:sp>
        <p:nvSpPr>
          <p:cNvPr id="5" name="Espaço Reservado para Data 4"/>
          <p:cNvSpPr>
            <a:spLocks noGrp="1"/>
          </p:cNvSpPr>
          <p:nvPr>
            <p:ph type="dt" sz="half" idx="10"/>
          </p:nvPr>
        </p:nvSpPr>
        <p:spPr/>
        <p:txBody>
          <a:bodyPr/>
          <a:lstStyle>
            <a:extLst/>
          </a:lstStyle>
          <a:p>
            <a:fld id="{3DCB9EC1-E558-445A-AB9B-AC204FE90541}" type="datetimeFigureOut">
              <a:rPr lang="pt-BR" smtClean="0"/>
              <a:pPr/>
              <a:t>27/05/2014</a:t>
            </a:fld>
            <a:endParaRPr lang="pt-BR"/>
          </a:p>
        </p:txBody>
      </p:sp>
      <p:sp>
        <p:nvSpPr>
          <p:cNvPr id="6" name="Espaço Reservado para Rodapé 5"/>
          <p:cNvSpPr>
            <a:spLocks noGrp="1"/>
          </p:cNvSpPr>
          <p:nvPr>
            <p:ph type="ftr" sz="quarter" idx="11"/>
          </p:nvPr>
        </p:nvSpPr>
        <p:spPr/>
        <p:txBody>
          <a:bodyPr/>
          <a:lstStyle>
            <a:extLst/>
          </a:lstStyle>
          <a:p>
            <a:endParaRPr lang="pt-BR"/>
          </a:p>
        </p:txBody>
      </p:sp>
      <p:sp>
        <p:nvSpPr>
          <p:cNvPr id="7" name="Espaço Reservado para Número de Slide 6"/>
          <p:cNvSpPr>
            <a:spLocks noGrp="1"/>
          </p:cNvSpPr>
          <p:nvPr>
            <p:ph type="sldNum" sz="quarter" idx="12"/>
          </p:nvPr>
        </p:nvSpPr>
        <p:spPr/>
        <p:txBody>
          <a:bodyPr/>
          <a:lstStyle>
            <a:extLst/>
          </a:lstStyle>
          <a:p>
            <a:fld id="{39D76D3C-BE56-42C0-9E65-E1C25C011125}" type="slidenum">
              <a:rPr lang="pt-BR" smtClean="0"/>
              <a:pPr/>
              <a:t>‹nº›</a:t>
            </a:fld>
            <a:endParaRPr lang="pt-BR"/>
          </a:p>
        </p:txBody>
      </p:sp>
      <p:sp>
        <p:nvSpPr>
          <p:cNvPr id="8" name="Retângulo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ço Reservado para Imagem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pt-BR" smtClean="0"/>
              <a:t>Clique no ícone para adicionar uma imagem</a:t>
            </a:r>
            <a:endParaRPr kumimoji="0" lang="en-US" dirty="0"/>
          </a:p>
        </p:txBody>
      </p:sp>
      <p:sp>
        <p:nvSpPr>
          <p:cNvPr id="9" name="Fluxograma: Processo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uxograma: Processo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ço Reservado para Texto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pt-BR" smtClean="0"/>
              <a:t>Clique para editar os estilos do texto mestre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zza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sca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tângulo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ço Reservado para Título 4"/>
          <p:cNvSpPr>
            <a:spLocks noGrp="1"/>
          </p:cNvSpPr>
          <p:nvPr>
            <p:ph type="title"/>
          </p:nvPr>
        </p:nvSpPr>
        <p:spPr>
          <a:xfrm>
            <a:off x="1435608" y="274638"/>
            <a:ext cx="7498080" cy="1143000"/>
          </a:xfrm>
          <a:prstGeom prst="rect">
            <a:avLst/>
          </a:prstGeom>
        </p:spPr>
        <p:txBody>
          <a:bodyPr anchor="ctr">
            <a:normAutofit/>
          </a:bodyPr>
          <a:lstStyle>
            <a:extLst/>
          </a:lstStyle>
          <a:p>
            <a:r>
              <a:rPr kumimoji="0" lang="pt-BR" smtClean="0"/>
              <a:t>Clique para editar o estilo do título mestre</a:t>
            </a:r>
            <a:endParaRPr kumimoji="0" lang="en-US"/>
          </a:p>
        </p:txBody>
      </p:sp>
      <p:sp>
        <p:nvSpPr>
          <p:cNvPr id="9" name="Espaço Reservado para Texto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24" name="Espaço Reservado para Data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3DCB9EC1-E558-445A-AB9B-AC204FE90541}" type="datetimeFigureOut">
              <a:rPr lang="pt-BR" smtClean="0"/>
              <a:pPr/>
              <a:t>27/05/2014</a:t>
            </a:fld>
            <a:endParaRPr lang="pt-BR"/>
          </a:p>
        </p:txBody>
      </p:sp>
      <p:sp>
        <p:nvSpPr>
          <p:cNvPr id="10" name="Espaço Reservado para Rodapé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pt-BR"/>
          </a:p>
        </p:txBody>
      </p:sp>
      <p:sp>
        <p:nvSpPr>
          <p:cNvPr id="22" name="Espaço Reservado para Número de Slid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9D76D3C-BE56-42C0-9E65-E1C25C011125}" type="slidenum">
              <a:rPr lang="pt-BR" smtClean="0"/>
              <a:pPr/>
              <a:t>‹nº›</a:t>
            </a:fld>
            <a:endParaRPr lang="pt-BR"/>
          </a:p>
        </p:txBody>
      </p:sp>
      <p:sp>
        <p:nvSpPr>
          <p:cNvPr id="15" name="Retângulo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www.tiespecialistas.com.br/tag/criatividade/?utm_source=site_tag&amp;utm_medium=site&amp;utm_content=09-05-2013&amp;utm_campaign=TA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pt.wikipedia.org/wiki/Software" TargetMode="External"/><Relationship Id="rId2" Type="http://schemas.openxmlformats.org/officeDocument/2006/relationships/hyperlink" Target="http://pt.wikipedia.org/wiki/Hardware" TargetMode="External"/><Relationship Id="rId1" Type="http://schemas.openxmlformats.org/officeDocument/2006/relationships/slideLayout" Target="../slideLayouts/slideLayout2.xml"/><Relationship Id="rId4" Type="http://schemas.openxmlformats.org/officeDocument/2006/relationships/hyperlink" Target="http://pt.wikipedia.org/wiki/Telecomunica%C3%A7%C3%B5e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043608" y="332656"/>
            <a:ext cx="7426072" cy="6048672"/>
          </a:xfrm>
        </p:spPr>
        <p:txBody>
          <a:bodyPr>
            <a:normAutofit fontScale="92500" lnSpcReduction="20000"/>
          </a:bodyPr>
          <a:lstStyle/>
          <a:p>
            <a:pPr algn="ctr"/>
            <a:endParaRPr lang="pt-BR" dirty="0" smtClean="0">
              <a:latin typeface="Arial" pitchFamily="34" charset="0"/>
              <a:cs typeface="Arial" pitchFamily="34" charset="0"/>
            </a:endParaRPr>
          </a:p>
          <a:p>
            <a:pPr algn="ctr"/>
            <a:endParaRPr lang="pt-BR" dirty="0">
              <a:latin typeface="Arial" pitchFamily="34" charset="0"/>
              <a:cs typeface="Arial" pitchFamily="34" charset="0"/>
            </a:endParaRPr>
          </a:p>
          <a:p>
            <a:pPr marL="82296" indent="0" algn="ctr">
              <a:buNone/>
            </a:pPr>
            <a:r>
              <a:rPr lang="pt-BR" dirty="0"/>
              <a:t/>
            </a:r>
            <a:br>
              <a:rPr lang="pt-BR" dirty="0"/>
            </a:br>
            <a:r>
              <a:rPr lang="pt-BR" sz="2600" dirty="0">
                <a:latin typeface="Arial" panose="020B0604020202020204" pitchFamily="34" charset="0"/>
                <a:cs typeface="Arial" panose="020B0604020202020204" pitchFamily="34" charset="0"/>
              </a:rPr>
              <a:t>UNIVERSIDADE FEDERAL DO PARÁ</a:t>
            </a:r>
          </a:p>
          <a:p>
            <a:pPr marL="82296" indent="0" algn="ctr">
              <a:buNone/>
            </a:pPr>
            <a:r>
              <a:rPr lang="pt-BR" sz="2600" dirty="0">
                <a:latin typeface="Arial" panose="020B0604020202020204" pitchFamily="34" charset="0"/>
                <a:cs typeface="Arial" panose="020B0604020202020204" pitchFamily="34" charset="0"/>
              </a:rPr>
              <a:t>CURSO DE LICENCIATURA EM </a:t>
            </a:r>
            <a:r>
              <a:rPr lang="pt-BR" sz="2600" dirty="0" smtClean="0">
                <a:latin typeface="Arial" panose="020B0604020202020204" pitchFamily="34" charset="0"/>
                <a:cs typeface="Arial" panose="020B0604020202020204" pitchFamily="34" charset="0"/>
              </a:rPr>
              <a:t>MATEMÁTICA</a:t>
            </a:r>
            <a:endParaRPr lang="pt-BR" sz="2600" dirty="0">
              <a:latin typeface="Arial" panose="020B0604020202020204" pitchFamily="34" charset="0"/>
              <a:cs typeface="Arial" panose="020B0604020202020204" pitchFamily="34" charset="0"/>
            </a:endParaRPr>
          </a:p>
          <a:p>
            <a:pPr marL="82296" indent="0" algn="ctr">
              <a:buNone/>
            </a:pPr>
            <a:endParaRPr lang="pt-BR" dirty="0" smtClean="0">
              <a:latin typeface="Arial" pitchFamily="34" charset="0"/>
              <a:cs typeface="Arial" pitchFamily="34" charset="0"/>
            </a:endParaRPr>
          </a:p>
          <a:p>
            <a:pPr algn="ctr"/>
            <a:endParaRPr lang="pt-BR" dirty="0">
              <a:latin typeface="Arial" pitchFamily="34" charset="0"/>
              <a:cs typeface="Arial" pitchFamily="34" charset="0"/>
            </a:endParaRPr>
          </a:p>
          <a:p>
            <a:pPr marL="82296" indent="0" algn="just">
              <a:buNone/>
            </a:pPr>
            <a:r>
              <a:rPr lang="pt-BR" sz="2000" b="1" dirty="0" smtClean="0">
                <a:solidFill>
                  <a:srgbClr val="4F271C">
                    <a:satMod val="130000"/>
                  </a:srgbClr>
                </a:solidFill>
                <a:latin typeface="Arial" panose="020B0604020202020204" pitchFamily="34" charset="0"/>
                <a:cs typeface="Arial" panose="020B0604020202020204" pitchFamily="34" charset="0"/>
              </a:rPr>
              <a:t>As </a:t>
            </a:r>
            <a:r>
              <a:rPr lang="pt-BR" sz="2000" b="1" dirty="0">
                <a:solidFill>
                  <a:srgbClr val="4F271C">
                    <a:satMod val="130000"/>
                  </a:srgbClr>
                </a:solidFill>
                <a:latin typeface="Arial" panose="020B0604020202020204" pitchFamily="34" charset="0"/>
                <a:cs typeface="Arial" panose="020B0604020202020204" pitchFamily="34" charset="0"/>
              </a:rPr>
              <a:t>contribuições da tecnologia para o desenvolvimento educacional dos alunos no ensino da matemática </a:t>
            </a:r>
            <a:r>
              <a:rPr lang="pt-BR" dirty="0">
                <a:solidFill>
                  <a:srgbClr val="4F271C">
                    <a:satMod val="130000"/>
                  </a:srgbClr>
                </a:solidFill>
              </a:rPr>
              <a:t/>
            </a:r>
            <a:br>
              <a:rPr lang="pt-BR" dirty="0">
                <a:solidFill>
                  <a:srgbClr val="4F271C">
                    <a:satMod val="130000"/>
                  </a:srgbClr>
                </a:solidFill>
              </a:rPr>
            </a:br>
            <a:endParaRPr lang="pt-BR" dirty="0" smtClean="0">
              <a:latin typeface="Arial" pitchFamily="34" charset="0"/>
              <a:cs typeface="Arial" pitchFamily="34" charset="0"/>
            </a:endParaRPr>
          </a:p>
          <a:p>
            <a:pPr marL="82296" indent="0" algn="ctr">
              <a:buNone/>
            </a:pPr>
            <a:r>
              <a:rPr lang="pt-BR" sz="2600" dirty="0" smtClean="0">
                <a:latin typeface="Arial" pitchFamily="34" charset="0"/>
                <a:cs typeface="Arial" pitchFamily="34" charset="0"/>
              </a:rPr>
              <a:t>ALUNO: LEONARDO </a:t>
            </a:r>
            <a:r>
              <a:rPr lang="pt-BR" sz="2600" dirty="0">
                <a:latin typeface="Arial" pitchFamily="34" charset="0"/>
                <a:cs typeface="Arial" pitchFamily="34" charset="0"/>
              </a:rPr>
              <a:t>NASCIMENTO DA SILVA</a:t>
            </a:r>
          </a:p>
          <a:p>
            <a:pPr marL="82296" indent="0" algn="ctr">
              <a:buNone/>
            </a:pPr>
            <a:r>
              <a:rPr lang="pt-BR" sz="2600" dirty="0" smtClean="0">
                <a:latin typeface="Arial" pitchFamily="34" charset="0"/>
                <a:cs typeface="Arial" pitchFamily="34" charset="0"/>
              </a:rPr>
              <a:t>PROFESSOR E ORIENTADOR</a:t>
            </a:r>
            <a:r>
              <a:rPr lang="pt-BR" sz="2600" dirty="0">
                <a:latin typeface="Arial" pitchFamily="34" charset="0"/>
                <a:cs typeface="Arial" pitchFamily="34" charset="0"/>
              </a:rPr>
              <a:t>: MARIO JUNIOR</a:t>
            </a:r>
          </a:p>
          <a:p>
            <a:pPr marL="82296" indent="0" algn="ctr">
              <a:buNone/>
            </a:pPr>
            <a:endParaRPr lang="pt-BR" sz="4300" dirty="0" smtClean="0">
              <a:latin typeface="Arial" pitchFamily="34" charset="0"/>
              <a:cs typeface="Arial" pitchFamily="34" charset="0"/>
            </a:endParaRPr>
          </a:p>
          <a:p>
            <a:pPr marL="82296" indent="0" algn="ctr">
              <a:buNone/>
            </a:pPr>
            <a:r>
              <a:rPr lang="pt-BR" sz="2600" dirty="0" smtClean="0">
                <a:latin typeface="Arial" pitchFamily="34" charset="0"/>
                <a:cs typeface="Arial" pitchFamily="34" charset="0"/>
              </a:rPr>
              <a:t>IPIXUNA </a:t>
            </a:r>
            <a:r>
              <a:rPr lang="pt-BR" sz="2600" dirty="0">
                <a:latin typeface="Arial" pitchFamily="34" charset="0"/>
                <a:cs typeface="Arial" pitchFamily="34" charset="0"/>
              </a:rPr>
              <a:t>DO </a:t>
            </a:r>
            <a:r>
              <a:rPr lang="pt-BR" sz="2600" dirty="0" smtClean="0">
                <a:latin typeface="Arial" pitchFamily="34" charset="0"/>
                <a:cs typeface="Arial" pitchFamily="34" charset="0"/>
              </a:rPr>
              <a:t>PARÁ </a:t>
            </a:r>
          </a:p>
          <a:p>
            <a:pPr marL="82296" indent="0" algn="ctr">
              <a:buNone/>
            </a:pPr>
            <a:r>
              <a:rPr lang="pt-BR" sz="2600" dirty="0" smtClean="0">
                <a:latin typeface="Arial" pitchFamily="34" charset="0"/>
                <a:cs typeface="Arial" pitchFamily="34" charset="0"/>
              </a:rPr>
              <a:t>2014</a:t>
            </a:r>
            <a:endParaRPr lang="pt-BR" sz="1600" dirty="0"/>
          </a:p>
        </p:txBody>
      </p:sp>
      <p:pic>
        <p:nvPicPr>
          <p:cNvPr id="4" name="Imagem 3" descr="https://twimg0-a.akamaihd.net/profile_images/1792986066/logo_ufpa.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23928" y="404664"/>
            <a:ext cx="1296144" cy="9361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43608" y="274638"/>
            <a:ext cx="7890080" cy="1143000"/>
          </a:xfrm>
        </p:spPr>
        <p:txBody>
          <a:bodyPr/>
          <a:lstStyle/>
          <a:p>
            <a:r>
              <a:rPr lang="pt-BR" dirty="0" smtClean="0"/>
              <a:t>    Considerações Finais</a:t>
            </a:r>
            <a:endParaRPr lang="pt-BR" dirty="0"/>
          </a:p>
        </p:txBody>
      </p:sp>
      <p:sp>
        <p:nvSpPr>
          <p:cNvPr id="3" name="Espaço Reservado para Conteúdo 2"/>
          <p:cNvSpPr>
            <a:spLocks noGrp="1"/>
          </p:cNvSpPr>
          <p:nvPr>
            <p:ph idx="1"/>
          </p:nvPr>
        </p:nvSpPr>
        <p:spPr>
          <a:xfrm>
            <a:off x="1043608" y="1447800"/>
            <a:ext cx="7560840" cy="4800600"/>
          </a:xfrm>
        </p:spPr>
        <p:txBody>
          <a:bodyPr>
            <a:normAutofit fontScale="92500" lnSpcReduction="10000"/>
          </a:bodyPr>
          <a:lstStyle/>
          <a:p>
            <a:pPr algn="just"/>
            <a:endParaRPr lang="pt-BR" dirty="0" smtClean="0"/>
          </a:p>
          <a:p>
            <a:pPr algn="just"/>
            <a:r>
              <a:rPr lang="pt-BR" dirty="0" smtClean="0">
                <a:latin typeface="Arial" panose="020B0604020202020204" pitchFamily="34" charset="0"/>
                <a:cs typeface="Arial" panose="020B0604020202020204" pitchFamily="34" charset="0"/>
              </a:rPr>
              <a:t> </a:t>
            </a:r>
            <a:r>
              <a:rPr lang="pt-BR" dirty="0">
                <a:latin typeface="Arial" panose="020B0604020202020204" pitchFamily="34" charset="0"/>
                <a:cs typeface="Arial" panose="020B0604020202020204" pitchFamily="34" charset="0"/>
              </a:rPr>
              <a:t>“A importância da tecnologia na educação” diz que: “A tecnologia desperta e aguça a </a:t>
            </a:r>
            <a:r>
              <a:rPr lang="pt-BR" dirty="0">
                <a:latin typeface="Arial" panose="020B0604020202020204" pitchFamily="34" charset="0"/>
                <a:cs typeface="Arial" panose="020B0604020202020204" pitchFamily="34" charset="0"/>
                <a:hlinkClick r:id="rId2" tooltip="Criatividade"/>
              </a:rPr>
              <a:t>criatividade</a:t>
            </a:r>
            <a:r>
              <a:rPr lang="pt-BR" dirty="0">
                <a:latin typeface="Arial" panose="020B0604020202020204" pitchFamily="34" charset="0"/>
                <a:cs typeface="Arial" panose="020B0604020202020204" pitchFamily="34" charset="0"/>
              </a:rPr>
              <a:t>, ela transformou, transforma e transformará a forma como podemos fazer as cosias, realizar tarefas, obter informações quase que em tempo real, e é a informação o bem mais valioso de um ser, de uma classe, de um povo, de um país”…  </a:t>
            </a:r>
            <a:r>
              <a:rPr lang="pt-BR" dirty="0"/>
              <a:t> </a:t>
            </a:r>
            <a:r>
              <a:rPr lang="pt-BR" sz="1600" dirty="0"/>
              <a:t>José Henrique Bezerra Sento </a:t>
            </a:r>
            <a:r>
              <a:rPr lang="pt-BR" sz="1600" dirty="0" smtClean="0"/>
              <a:t>Sé TI Especialista.</a:t>
            </a:r>
            <a:endParaRPr lang="pt-BR" sz="1600" dirty="0">
              <a:latin typeface="Arial" panose="020B0604020202020204" pitchFamily="34" charset="0"/>
              <a:cs typeface="Arial" panose="020B0604020202020204" pitchFamily="34" charset="0"/>
            </a:endParaRPr>
          </a:p>
          <a:p>
            <a:endParaRPr lang="pt-BR" dirty="0"/>
          </a:p>
        </p:txBody>
      </p:sp>
    </p:spTree>
    <p:extLst>
      <p:ext uri="{BB962C8B-B14F-4D97-AF65-F5344CB8AC3E}">
        <p14:creationId xmlns:p14="http://schemas.microsoft.com/office/powerpoint/2010/main" val="10769256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smtClean="0"/>
              <a:t/>
            </a:r>
            <a:br>
              <a:rPr lang="pt-BR" b="1" dirty="0" smtClean="0"/>
            </a:br>
            <a:r>
              <a:rPr lang="pt-BR" b="1" dirty="0" smtClean="0"/>
              <a:t> </a:t>
            </a:r>
            <a:r>
              <a:rPr lang="pt-BR" b="1" dirty="0"/>
              <a:t>INTRODUÇÃO</a:t>
            </a:r>
            <a:r>
              <a:rPr lang="pt-BR" dirty="0"/>
              <a:t/>
            </a:r>
            <a:br>
              <a:rPr lang="pt-BR" dirty="0"/>
            </a:br>
            <a:endParaRPr lang="pt-BR" dirty="0"/>
          </a:p>
        </p:txBody>
      </p:sp>
      <p:sp>
        <p:nvSpPr>
          <p:cNvPr id="3" name="Espaço Reservado para Conteúdo 2"/>
          <p:cNvSpPr>
            <a:spLocks noGrp="1"/>
          </p:cNvSpPr>
          <p:nvPr>
            <p:ph idx="1"/>
          </p:nvPr>
        </p:nvSpPr>
        <p:spPr>
          <a:xfrm>
            <a:off x="1043608" y="1447800"/>
            <a:ext cx="7632848" cy="4800600"/>
          </a:xfrm>
        </p:spPr>
        <p:txBody>
          <a:bodyPr>
            <a:normAutofit lnSpcReduction="10000"/>
          </a:bodyPr>
          <a:lstStyle/>
          <a:p>
            <a:pPr algn="just"/>
            <a:r>
              <a:rPr lang="pt-BR" sz="2800" dirty="0" smtClean="0">
                <a:latin typeface="Arial" panose="020B0604020202020204" pitchFamily="34" charset="0"/>
                <a:cs typeface="Arial" panose="020B0604020202020204" pitchFamily="34" charset="0"/>
              </a:rPr>
              <a:t>Sabemos </a:t>
            </a:r>
            <a:r>
              <a:rPr lang="pt-BR" sz="2800" dirty="0">
                <a:latin typeface="Arial" panose="020B0604020202020204" pitchFamily="34" charset="0"/>
                <a:cs typeface="Arial" panose="020B0604020202020204" pitchFamily="34" charset="0"/>
              </a:rPr>
              <a:t>que processo de globalização está cada vez mais presente em nosso meio, inserindo-nos à contextos nos quais as transformações políticas, econômicas, culturais, e históricas estão se refletindo na educação contemporânea</a:t>
            </a:r>
            <a:r>
              <a:rPr lang="pt-BR" sz="2800" b="1" dirty="0">
                <a:latin typeface="Arial" panose="020B0604020202020204" pitchFamily="34" charset="0"/>
                <a:cs typeface="Arial" panose="020B0604020202020204" pitchFamily="34" charset="0"/>
              </a:rPr>
              <a:t>. </a:t>
            </a:r>
            <a:endParaRPr lang="pt-BR" sz="2800" b="1" dirty="0">
              <a:latin typeface="Arial" panose="020B0604020202020204" pitchFamily="34" charset="0"/>
              <a:cs typeface="Arial" panose="020B0604020202020204" pitchFamily="34" charset="0"/>
            </a:endParaRPr>
          </a:p>
          <a:p>
            <a:pPr algn="just"/>
            <a:endParaRPr lang="pt-BR" sz="2400" b="1" dirty="0" smtClean="0">
              <a:latin typeface="Arial" panose="020B0604020202020204" pitchFamily="34" charset="0"/>
              <a:cs typeface="Arial" panose="020B0604020202020204" pitchFamily="34" charset="0"/>
            </a:endParaRPr>
          </a:p>
          <a:p>
            <a:pPr algn="just"/>
            <a:r>
              <a:rPr lang="pt-BR" sz="2400" b="1" dirty="0" smtClean="0">
                <a:latin typeface="Arial" panose="020B0604020202020204" pitchFamily="34" charset="0"/>
                <a:cs typeface="Arial" panose="020B0604020202020204" pitchFamily="34" charset="0"/>
              </a:rPr>
              <a:t>Autores utilizados:</a:t>
            </a:r>
          </a:p>
          <a:p>
            <a:pPr algn="just"/>
            <a:r>
              <a:rPr lang="pt-BR" sz="2400" dirty="0" smtClean="0">
                <a:latin typeface="Arial" panose="020B0604020202020204" pitchFamily="34" charset="0"/>
                <a:cs typeface="Arial" panose="020B0604020202020204" pitchFamily="34" charset="0"/>
              </a:rPr>
              <a:t>Piaget;</a:t>
            </a:r>
          </a:p>
          <a:p>
            <a:pPr algn="just"/>
            <a:r>
              <a:rPr lang="pt-BR" sz="2800" dirty="0" err="1" smtClean="0">
                <a:latin typeface="Arial" panose="020B0604020202020204" pitchFamily="34" charset="0"/>
                <a:cs typeface="Arial" panose="020B0604020202020204" pitchFamily="34" charset="0"/>
              </a:rPr>
              <a:t>Dawbor</a:t>
            </a:r>
            <a:r>
              <a:rPr lang="pt-BR" sz="2800" dirty="0" smtClean="0">
                <a:latin typeface="Arial" panose="020B0604020202020204" pitchFamily="34" charset="0"/>
                <a:cs typeface="Arial" panose="020B0604020202020204" pitchFamily="34" charset="0"/>
              </a:rPr>
              <a:t>; </a:t>
            </a:r>
          </a:p>
          <a:p>
            <a:pPr algn="just"/>
            <a:r>
              <a:rPr lang="pt-BR" sz="2800" dirty="0" err="1" smtClean="0">
                <a:latin typeface="Arial" panose="020B0604020202020204" pitchFamily="34" charset="0"/>
                <a:cs typeface="Arial" panose="020B0604020202020204" pitchFamily="34" charset="0"/>
              </a:rPr>
              <a:t>Kalinke</a:t>
            </a:r>
            <a:r>
              <a:rPr lang="pt-BR" sz="2800" dirty="0" smtClean="0">
                <a:latin typeface="Arial" panose="020B0604020202020204" pitchFamily="34" charset="0"/>
                <a:cs typeface="Arial" panose="020B0604020202020204" pitchFamily="34" charset="0"/>
              </a:rPr>
              <a:t>;</a:t>
            </a:r>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09448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43608" y="274638"/>
            <a:ext cx="7704856" cy="1143000"/>
          </a:xfrm>
        </p:spPr>
        <p:txBody>
          <a:bodyPr>
            <a:normAutofit fontScale="90000"/>
          </a:bodyPr>
          <a:lstStyle/>
          <a:p>
            <a:r>
              <a:rPr lang="pt-BR" sz="3100" b="1" dirty="0" smtClean="0">
                <a:latin typeface="Arial" panose="020B0604020202020204" pitchFamily="34" charset="0"/>
                <a:cs typeface="Arial" panose="020B0604020202020204" pitchFamily="34" charset="0"/>
              </a:rPr>
              <a:t/>
            </a:r>
            <a:br>
              <a:rPr lang="pt-BR" sz="3100" b="1" dirty="0" smtClean="0">
                <a:latin typeface="Arial" panose="020B0604020202020204" pitchFamily="34" charset="0"/>
                <a:cs typeface="Arial" panose="020B0604020202020204" pitchFamily="34" charset="0"/>
              </a:rPr>
            </a:br>
            <a:r>
              <a:rPr lang="pt-BR" sz="3100" b="1" dirty="0" smtClean="0">
                <a:latin typeface="Arial" panose="020B0604020202020204" pitchFamily="34" charset="0"/>
                <a:cs typeface="Arial" panose="020B0604020202020204" pitchFamily="34" charset="0"/>
              </a:rPr>
              <a:t>Tecnologias </a:t>
            </a:r>
            <a:r>
              <a:rPr lang="pt-BR" sz="3100" b="1" dirty="0">
                <a:latin typeface="Arial" panose="020B0604020202020204" pitchFamily="34" charset="0"/>
                <a:cs typeface="Arial" panose="020B0604020202020204" pitchFamily="34" charset="0"/>
              </a:rPr>
              <a:t>da informação e comunicação</a:t>
            </a:r>
            <a:r>
              <a:rPr lang="pt-BR" dirty="0"/>
              <a:t/>
            </a:r>
            <a:br>
              <a:rPr lang="pt-BR" dirty="0"/>
            </a:br>
            <a:endParaRPr lang="pt-BR" dirty="0"/>
          </a:p>
        </p:txBody>
      </p:sp>
      <p:sp>
        <p:nvSpPr>
          <p:cNvPr id="3" name="Espaço Reservado para Conteúdo 2"/>
          <p:cNvSpPr>
            <a:spLocks noGrp="1"/>
          </p:cNvSpPr>
          <p:nvPr>
            <p:ph idx="1"/>
          </p:nvPr>
        </p:nvSpPr>
        <p:spPr>
          <a:xfrm>
            <a:off x="1115616" y="1447800"/>
            <a:ext cx="7632848" cy="4800600"/>
          </a:xfrm>
        </p:spPr>
        <p:txBody>
          <a:bodyPr>
            <a:normAutofit/>
          </a:bodyPr>
          <a:lstStyle/>
          <a:p>
            <a:pPr marL="82296" indent="0" algn="just">
              <a:buNone/>
            </a:pPr>
            <a:r>
              <a:rPr lang="pt-BR" sz="2400" dirty="0" smtClean="0">
                <a:latin typeface="Arial" panose="020B0604020202020204" pitchFamily="34" charset="0"/>
                <a:cs typeface="Arial" panose="020B0604020202020204" pitchFamily="34" charset="0"/>
              </a:rPr>
              <a:t>“</a:t>
            </a:r>
            <a:r>
              <a:rPr lang="pt-BR" sz="2400" dirty="0">
                <a:latin typeface="Arial" panose="020B0604020202020204" pitchFamily="34" charset="0"/>
                <a:cs typeface="Arial" panose="020B0604020202020204" pitchFamily="34" charset="0"/>
              </a:rPr>
              <a:t>As Tecnologias da Informação e Comunicação ou TIC correspondem a todas as tecnologias que interferem e mediam os processos informacionais e comunicativos dos seres. Ainda, podem ser entendidas como um conjunto de recursos tecnológicos integrados entre si, que proporcionam por meio das funções de </a:t>
            </a:r>
            <a:r>
              <a:rPr lang="pt-BR" sz="2400" i="1" u="sng" dirty="0">
                <a:latin typeface="Arial" panose="020B0604020202020204" pitchFamily="34" charset="0"/>
                <a:cs typeface="Arial" panose="020B0604020202020204" pitchFamily="34" charset="0"/>
                <a:hlinkClick r:id="rId2" tooltip="Hardware"/>
              </a:rPr>
              <a:t>hardware</a:t>
            </a:r>
            <a:r>
              <a:rPr lang="pt-BR" sz="2400" dirty="0">
                <a:latin typeface="Arial" panose="020B0604020202020204" pitchFamily="34" charset="0"/>
                <a:cs typeface="Arial" panose="020B0604020202020204" pitchFamily="34" charset="0"/>
              </a:rPr>
              <a:t>, </a:t>
            </a:r>
            <a:r>
              <a:rPr lang="pt-BR" sz="2400" i="1" u="sng" dirty="0">
                <a:latin typeface="Arial" panose="020B0604020202020204" pitchFamily="34" charset="0"/>
                <a:cs typeface="Arial" panose="020B0604020202020204" pitchFamily="34" charset="0"/>
                <a:hlinkClick r:id="rId3" tooltip="Software"/>
              </a:rPr>
              <a:t>software</a:t>
            </a:r>
            <a:r>
              <a:rPr lang="pt-BR" sz="2400" dirty="0">
                <a:latin typeface="Arial" panose="020B0604020202020204" pitchFamily="34" charset="0"/>
                <a:cs typeface="Arial" panose="020B0604020202020204" pitchFamily="34" charset="0"/>
              </a:rPr>
              <a:t> e </a:t>
            </a:r>
            <a:r>
              <a:rPr lang="pt-BR" sz="2400" u="sng" dirty="0">
                <a:latin typeface="Arial" panose="020B0604020202020204" pitchFamily="34" charset="0"/>
                <a:cs typeface="Arial" panose="020B0604020202020204" pitchFamily="34" charset="0"/>
                <a:hlinkClick r:id="rId4" tooltip="Telecomunicações"/>
              </a:rPr>
              <a:t>telecomunicações</a:t>
            </a:r>
            <a:r>
              <a:rPr lang="pt-BR" sz="2400" dirty="0">
                <a:latin typeface="Arial" panose="020B0604020202020204" pitchFamily="34" charset="0"/>
                <a:cs typeface="Arial" panose="020B0604020202020204" pitchFamily="34" charset="0"/>
              </a:rPr>
              <a:t>, a automação e comunicação dos processos de negócios, da pesquisa científica e de ensino e </a:t>
            </a:r>
            <a:r>
              <a:rPr lang="pt-BR" sz="2400" dirty="0" smtClean="0">
                <a:latin typeface="Arial" panose="020B0604020202020204" pitchFamily="34" charset="0"/>
                <a:cs typeface="Arial" panose="020B0604020202020204" pitchFamily="34" charset="0"/>
              </a:rPr>
              <a:t>aprendizagem</a:t>
            </a:r>
            <a:r>
              <a:rPr lang="pt-BR" dirty="0" smtClean="0"/>
              <a:t>.</a:t>
            </a:r>
            <a:endParaRPr lang="pt-BR" dirty="0"/>
          </a:p>
        </p:txBody>
      </p:sp>
    </p:spTree>
    <p:extLst>
      <p:ext uri="{BB962C8B-B14F-4D97-AF65-F5344CB8AC3E}">
        <p14:creationId xmlns:p14="http://schemas.microsoft.com/office/powerpoint/2010/main" val="3585447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43608" y="274638"/>
            <a:ext cx="7890080" cy="1143000"/>
          </a:xfrm>
        </p:spPr>
        <p:txBody>
          <a:bodyPr>
            <a:normAutofit fontScale="90000"/>
          </a:bodyPr>
          <a:lstStyle/>
          <a:p>
            <a:r>
              <a:rPr lang="pt-PT" b="1" dirty="0" smtClean="0"/>
              <a:t/>
            </a:r>
            <a:br>
              <a:rPr lang="pt-PT" b="1" dirty="0" smtClean="0"/>
            </a:br>
            <a:r>
              <a:rPr lang="pt-PT" b="1" dirty="0" smtClean="0"/>
              <a:t>Tecnologia </a:t>
            </a:r>
            <a:r>
              <a:rPr lang="pt-PT" b="1" dirty="0"/>
              <a:t>no método de ensino.</a:t>
            </a:r>
            <a:r>
              <a:rPr lang="pt-BR" dirty="0"/>
              <a:t/>
            </a:r>
            <a:br>
              <a:rPr lang="pt-BR" dirty="0"/>
            </a:br>
            <a:endParaRPr lang="pt-BR" dirty="0"/>
          </a:p>
        </p:txBody>
      </p:sp>
      <p:sp>
        <p:nvSpPr>
          <p:cNvPr id="3" name="Espaço Reservado para Conteúdo 2"/>
          <p:cNvSpPr>
            <a:spLocks noGrp="1"/>
          </p:cNvSpPr>
          <p:nvPr>
            <p:ph idx="1"/>
          </p:nvPr>
        </p:nvSpPr>
        <p:spPr>
          <a:xfrm>
            <a:off x="1043608" y="1447800"/>
            <a:ext cx="7704856" cy="4800600"/>
          </a:xfrm>
        </p:spPr>
        <p:txBody>
          <a:bodyPr>
            <a:normAutofit lnSpcReduction="10000"/>
          </a:bodyPr>
          <a:lstStyle/>
          <a:p>
            <a:pPr marL="82296" indent="0" algn="just">
              <a:buNone/>
            </a:pPr>
            <a:r>
              <a:rPr lang="pt-PT" sz="2600" dirty="0" smtClean="0">
                <a:latin typeface="Arial" panose="020B0604020202020204" pitchFamily="34" charset="0"/>
                <a:cs typeface="Arial" panose="020B0604020202020204" pitchFamily="34" charset="0"/>
              </a:rPr>
              <a:t>“</a:t>
            </a:r>
            <a:r>
              <a:rPr lang="pt-PT" sz="2600" dirty="0">
                <a:latin typeface="Arial" panose="020B0604020202020204" pitchFamily="34" charset="0"/>
                <a:cs typeface="Arial" panose="020B0604020202020204" pitchFamily="34" charset="0"/>
              </a:rPr>
              <a:t>O processo de ensino sofre constante mutação e sempre busca novas soluções para tornar essa prática mais fácil, interativa e até mesmo divertida para as pessoas. Muitas formas surgiram ao longo dos tempos, desde o giz e o quadro-negro, passando por livros, cursos por correspondências, rádio aula, tele aula, aulas através de mídias (videocassete, dvd's), projetores, entre outras. Muitos desses métodos procuram contudo, também atender as várias necessidades do aluno, como falta de tempo, local apropriado, facilidade de obtenção desses meios”.</a:t>
            </a:r>
            <a:endParaRPr lang="pt-BR" sz="2600" dirty="0">
              <a:latin typeface="Arial" panose="020B0604020202020204" pitchFamily="34" charset="0"/>
              <a:cs typeface="Arial" panose="020B0604020202020204" pitchFamily="34" charset="0"/>
            </a:endParaRPr>
          </a:p>
          <a:p>
            <a:endParaRPr lang="pt-BR" dirty="0"/>
          </a:p>
        </p:txBody>
      </p:sp>
    </p:spTree>
    <p:extLst>
      <p:ext uri="{BB962C8B-B14F-4D97-AF65-F5344CB8AC3E}">
        <p14:creationId xmlns:p14="http://schemas.microsoft.com/office/powerpoint/2010/main" val="20934704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a:t>
            </a:r>
            <a:r>
              <a:rPr lang="pt-BR" dirty="0" smtClean="0"/>
              <a:t>itação</a:t>
            </a:r>
            <a:endParaRPr lang="pt-BR" dirty="0"/>
          </a:p>
        </p:txBody>
      </p:sp>
      <p:sp>
        <p:nvSpPr>
          <p:cNvPr id="3" name="Espaço Reservado para Conteúdo 2"/>
          <p:cNvSpPr>
            <a:spLocks noGrp="1"/>
          </p:cNvSpPr>
          <p:nvPr>
            <p:ph idx="1"/>
          </p:nvPr>
        </p:nvSpPr>
        <p:spPr>
          <a:xfrm>
            <a:off x="1043608" y="1447800"/>
            <a:ext cx="7704856" cy="4800600"/>
          </a:xfrm>
        </p:spPr>
        <p:txBody>
          <a:bodyPr/>
          <a:lstStyle/>
          <a:p>
            <a:pPr algn="just"/>
            <a:endParaRPr lang="pt-BR" dirty="0" smtClean="0"/>
          </a:p>
          <a:p>
            <a:pPr algn="just"/>
            <a:endParaRPr lang="pt-BR" dirty="0"/>
          </a:p>
          <a:p>
            <a:pPr algn="just"/>
            <a:r>
              <a:rPr lang="pt-BR" dirty="0" smtClean="0"/>
              <a:t>Como </a:t>
            </a:r>
            <a:r>
              <a:rPr lang="pt-BR" dirty="0"/>
              <a:t>afirma </a:t>
            </a:r>
            <a:r>
              <a:rPr lang="pt-BR" dirty="0" err="1"/>
              <a:t>Dowbor</a:t>
            </a:r>
            <a:r>
              <a:rPr lang="pt-BR" dirty="0"/>
              <a:t> (2001), “As tecnologias são importantes, mas apenas se soubermos utilizá-las. E saber utilizá-las não é apenas um problema técnico”. </a:t>
            </a:r>
            <a:endParaRPr lang="pt-BR" dirty="0"/>
          </a:p>
        </p:txBody>
      </p:sp>
    </p:spTree>
    <p:extLst>
      <p:ext uri="{BB962C8B-B14F-4D97-AF65-F5344CB8AC3E}">
        <p14:creationId xmlns:p14="http://schemas.microsoft.com/office/powerpoint/2010/main" val="40217286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b="1" dirty="0" smtClean="0"/>
              <a:t/>
            </a:r>
            <a:br>
              <a:rPr lang="pt-PT" b="1" dirty="0" smtClean="0"/>
            </a:br>
            <a:r>
              <a:rPr lang="pt-PT" b="1" dirty="0" smtClean="0"/>
              <a:t>Tecnologia </a:t>
            </a:r>
            <a:r>
              <a:rPr lang="pt-PT" b="1" dirty="0"/>
              <a:t>na aprendizagem</a:t>
            </a:r>
            <a:r>
              <a:rPr lang="pt-BR" dirty="0"/>
              <a:t/>
            </a:r>
            <a:br>
              <a:rPr lang="pt-BR" dirty="0"/>
            </a:br>
            <a:endParaRPr lang="pt-BR" dirty="0"/>
          </a:p>
        </p:txBody>
      </p:sp>
      <p:sp>
        <p:nvSpPr>
          <p:cNvPr id="3" name="Espaço Reservado para Conteúdo 2"/>
          <p:cNvSpPr>
            <a:spLocks noGrp="1"/>
          </p:cNvSpPr>
          <p:nvPr>
            <p:ph idx="1"/>
          </p:nvPr>
        </p:nvSpPr>
        <p:spPr>
          <a:xfrm>
            <a:off x="1043608" y="1447800"/>
            <a:ext cx="7560840" cy="4800600"/>
          </a:xfrm>
        </p:spPr>
        <p:txBody>
          <a:bodyPr>
            <a:normAutofit lnSpcReduction="10000"/>
          </a:bodyPr>
          <a:lstStyle/>
          <a:p>
            <a:pPr lvl="0" algn="just"/>
            <a:r>
              <a:rPr lang="pt-PT" sz="2400" dirty="0" smtClean="0">
                <a:latin typeface="Arial" panose="020B0604020202020204" pitchFamily="34" charset="0"/>
                <a:cs typeface="Arial" panose="020B0604020202020204" pitchFamily="34" charset="0"/>
              </a:rPr>
              <a:t>Existem </a:t>
            </a:r>
            <a:r>
              <a:rPr lang="pt-PT" sz="2400" dirty="0">
                <a:latin typeface="Arial" panose="020B0604020202020204" pitchFamily="34" charset="0"/>
                <a:cs typeface="Arial" panose="020B0604020202020204" pitchFamily="34" charset="0"/>
              </a:rPr>
              <a:t>diversas teorias sobre a forma de aprendizagem, as principais são: </a:t>
            </a:r>
            <a:r>
              <a:rPr lang="pt-PT" sz="1600" dirty="0">
                <a:solidFill>
                  <a:srgbClr val="FF0000"/>
                </a:solidFill>
                <a:latin typeface="Arial" panose="020B0604020202020204" pitchFamily="34" charset="0"/>
                <a:cs typeface="Arial" panose="020B0604020202020204" pitchFamily="34" charset="0"/>
              </a:rPr>
              <a:t>Essa teoria foi proposta por John B. Watson no inicio do século XX. </a:t>
            </a:r>
            <a:endParaRPr lang="pt-BR" sz="1600" dirty="0">
              <a:solidFill>
                <a:srgbClr val="FF0000"/>
              </a:solidFill>
              <a:latin typeface="Arial" panose="020B0604020202020204" pitchFamily="34" charset="0"/>
              <a:cs typeface="Arial" panose="020B0604020202020204" pitchFamily="34" charset="0"/>
            </a:endParaRPr>
          </a:p>
          <a:p>
            <a:pPr marL="82296" indent="0" algn="just">
              <a:buNone/>
            </a:pPr>
            <a:endParaRPr lang="pt-PT" sz="2400" dirty="0" smtClean="0">
              <a:latin typeface="Arial" panose="020B0604020202020204" pitchFamily="34" charset="0"/>
              <a:cs typeface="Arial" panose="020B0604020202020204" pitchFamily="34" charset="0"/>
            </a:endParaRPr>
          </a:p>
          <a:p>
            <a:pPr algn="just"/>
            <a:r>
              <a:rPr lang="pt-PT" sz="2400" dirty="0" smtClean="0">
                <a:latin typeface="Arial" panose="020B0604020202020204" pitchFamily="34" charset="0"/>
                <a:cs typeface="Arial" panose="020B0604020202020204" pitchFamily="34" charset="0"/>
              </a:rPr>
              <a:t>Behaviorismo</a:t>
            </a:r>
            <a:r>
              <a:rPr lang="pt-PT" sz="2400" dirty="0">
                <a:latin typeface="Arial" panose="020B0604020202020204" pitchFamily="34" charset="0"/>
                <a:cs typeface="Arial" panose="020B0604020202020204" pitchFamily="34" charset="0"/>
              </a:rPr>
              <a:t>: afirma ser o aprendizado uma troca de estímulos (provenientes do meio) e respostas (comportamento apresentado</a:t>
            </a:r>
            <a:r>
              <a:rPr lang="pt-PT" sz="2400" dirty="0" smtClean="0">
                <a:latin typeface="Arial" panose="020B0604020202020204" pitchFamily="34" charset="0"/>
                <a:cs typeface="Arial" panose="020B0604020202020204" pitchFamily="34" charset="0"/>
              </a:rPr>
              <a:t>)</a:t>
            </a:r>
            <a:endParaRPr lang="pt-PT" sz="2400" baseline="30000" dirty="0">
              <a:latin typeface="Arial" panose="020B0604020202020204" pitchFamily="34" charset="0"/>
              <a:cs typeface="Arial" panose="020B0604020202020204" pitchFamily="34" charset="0"/>
            </a:endParaRPr>
          </a:p>
          <a:p>
            <a:pPr lvl="0" algn="just"/>
            <a:endParaRPr lang="pt-PT" sz="2400" dirty="0" smtClean="0">
              <a:latin typeface="Arial" panose="020B0604020202020204" pitchFamily="34" charset="0"/>
              <a:cs typeface="Arial" panose="020B0604020202020204" pitchFamily="34" charset="0"/>
            </a:endParaRPr>
          </a:p>
          <a:p>
            <a:pPr lvl="0" algn="just"/>
            <a:r>
              <a:rPr lang="pt-PT" sz="2400" dirty="0" smtClean="0">
                <a:latin typeface="Arial" panose="020B0604020202020204" pitchFamily="34" charset="0"/>
                <a:cs typeface="Arial" panose="020B0604020202020204" pitchFamily="34" charset="0"/>
              </a:rPr>
              <a:t>Epistemologia </a:t>
            </a:r>
            <a:r>
              <a:rPr lang="pt-PT" sz="2400" dirty="0">
                <a:latin typeface="Arial" panose="020B0604020202020204" pitchFamily="34" charset="0"/>
                <a:cs typeface="Arial" panose="020B0604020202020204" pitchFamily="34" charset="0"/>
              </a:rPr>
              <a:t>genética: o aprendizado é uma combinação de estruturas inerentes da pessoa e uma interação dela com o objeto de </a:t>
            </a:r>
            <a:r>
              <a:rPr lang="pt-PT" sz="2400" dirty="0" smtClean="0">
                <a:latin typeface="Arial" panose="020B0604020202020204" pitchFamily="34" charset="0"/>
                <a:cs typeface="Arial" panose="020B0604020202020204" pitchFamily="34" charset="0"/>
              </a:rPr>
              <a:t>estudo</a:t>
            </a:r>
            <a:r>
              <a:rPr lang="pt-PT" sz="2400" dirty="0">
                <a:latin typeface="Arial" panose="020B0604020202020204" pitchFamily="34" charset="0"/>
                <a:cs typeface="Arial" panose="020B0604020202020204" pitchFamily="34" charset="0"/>
              </a:rPr>
              <a:t> . </a:t>
            </a:r>
            <a:r>
              <a:rPr lang="pt-PT" sz="1400" dirty="0">
                <a:solidFill>
                  <a:srgbClr val="FF0000"/>
                </a:solidFill>
                <a:latin typeface="Arial" panose="020B0604020202020204" pitchFamily="34" charset="0"/>
                <a:cs typeface="Arial" panose="020B0604020202020204" pitchFamily="34" charset="0"/>
              </a:rPr>
              <a:t>Essa teoria foi proposta pelo suíço Jean Piaget em meados do século XX.</a:t>
            </a:r>
            <a:endParaRPr lang="pt-BR" sz="1400" dirty="0">
              <a:solidFill>
                <a:srgbClr val="FF0000"/>
              </a:solidFill>
              <a:latin typeface="Arial" panose="020B0604020202020204" pitchFamily="34" charset="0"/>
              <a:cs typeface="Arial" panose="020B0604020202020204" pitchFamily="34" charset="0"/>
            </a:endParaRPr>
          </a:p>
          <a:p>
            <a:pPr marL="82296" indent="0" algn="just">
              <a:buNone/>
            </a:pPr>
            <a:r>
              <a:rPr lang="pt-PT" sz="2400" dirty="0">
                <a:latin typeface="Arial" panose="020B0604020202020204" pitchFamily="34" charset="0"/>
                <a:cs typeface="Arial" panose="020B0604020202020204" pitchFamily="34" charset="0"/>
              </a:rPr>
              <a:t> </a:t>
            </a:r>
            <a:endParaRPr lang="pt-B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108531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43608" y="274638"/>
            <a:ext cx="7890080" cy="1143000"/>
          </a:xfrm>
        </p:spPr>
        <p:txBody>
          <a:bodyPr>
            <a:normAutofit fontScale="90000"/>
          </a:bodyPr>
          <a:lstStyle/>
          <a:p>
            <a:r>
              <a:rPr lang="pt-BR" b="1" dirty="0"/>
              <a:t/>
            </a:r>
            <a:br>
              <a:rPr lang="pt-BR" b="1" dirty="0"/>
            </a:br>
            <a:r>
              <a:rPr lang="pt-BR" sz="2700" b="1" dirty="0" smtClean="0">
                <a:latin typeface="Arial" panose="020B0604020202020204" pitchFamily="34" charset="0"/>
                <a:cs typeface="Arial" panose="020B0604020202020204" pitchFamily="34" charset="0"/>
              </a:rPr>
              <a:t> </a:t>
            </a:r>
            <a:r>
              <a:rPr lang="pt-BR" sz="2700" b="1" dirty="0">
                <a:latin typeface="Arial" panose="020B0604020202020204" pitchFamily="34" charset="0"/>
                <a:cs typeface="Arial" panose="020B0604020202020204" pitchFamily="34" charset="0"/>
              </a:rPr>
              <a:t>A importância das tecnologias em </a:t>
            </a:r>
            <a:r>
              <a:rPr lang="pt-BR" sz="2700" b="1" dirty="0" smtClean="0">
                <a:latin typeface="Arial" panose="020B0604020202020204" pitchFamily="34" charset="0"/>
                <a:cs typeface="Arial" panose="020B0604020202020204" pitchFamily="34" charset="0"/>
              </a:rPr>
              <a:t>matemática</a:t>
            </a:r>
            <a:r>
              <a:rPr lang="pt-BR" dirty="0"/>
              <a:t/>
            </a:r>
            <a:br>
              <a:rPr lang="pt-BR" dirty="0"/>
            </a:br>
            <a:endParaRPr lang="pt-BR" dirty="0"/>
          </a:p>
        </p:txBody>
      </p:sp>
      <p:sp>
        <p:nvSpPr>
          <p:cNvPr id="3" name="Espaço Reservado para Conteúdo 2"/>
          <p:cNvSpPr>
            <a:spLocks noGrp="1"/>
          </p:cNvSpPr>
          <p:nvPr>
            <p:ph idx="1"/>
          </p:nvPr>
        </p:nvSpPr>
        <p:spPr>
          <a:xfrm>
            <a:off x="1043608" y="1447800"/>
            <a:ext cx="7560840" cy="4800600"/>
          </a:xfrm>
        </p:spPr>
        <p:txBody>
          <a:bodyPr>
            <a:normAutofit/>
          </a:bodyPr>
          <a:lstStyle/>
          <a:p>
            <a:pPr algn="just"/>
            <a:endParaRPr lang="pt-BR" sz="2800" dirty="0" smtClean="0">
              <a:latin typeface="Arial" panose="020B0604020202020204" pitchFamily="34" charset="0"/>
              <a:cs typeface="Arial" panose="020B0604020202020204" pitchFamily="34" charset="0"/>
            </a:endParaRPr>
          </a:p>
          <a:p>
            <a:pPr algn="just"/>
            <a:r>
              <a:rPr lang="pt-BR" sz="2800" dirty="0" smtClean="0">
                <a:latin typeface="Arial" panose="020B0604020202020204" pitchFamily="34" charset="0"/>
                <a:cs typeface="Arial" panose="020B0604020202020204" pitchFamily="34" charset="0"/>
              </a:rPr>
              <a:t>“</a:t>
            </a:r>
            <a:r>
              <a:rPr lang="pt-BR" sz="2800" dirty="0">
                <a:latin typeface="Arial" panose="020B0604020202020204" pitchFamily="34" charset="0"/>
                <a:cs typeface="Arial" panose="020B0604020202020204" pitchFamily="34" charset="0"/>
              </a:rPr>
              <a:t>Segundo a professora de matemática Sandra Mara, a humanidade avança significativamente, a cada novo dia no aspecto tecnológico, em busca sem fronteiras pela conquista da eficiência e da agilidade. </a:t>
            </a:r>
          </a:p>
        </p:txBody>
      </p:sp>
    </p:spTree>
    <p:extLst>
      <p:ext uri="{BB962C8B-B14F-4D97-AF65-F5344CB8AC3E}">
        <p14:creationId xmlns:p14="http://schemas.microsoft.com/office/powerpoint/2010/main" val="33258508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43608" y="274638"/>
            <a:ext cx="7488832" cy="1143000"/>
          </a:xfrm>
        </p:spPr>
        <p:txBody>
          <a:bodyPr>
            <a:normAutofit/>
          </a:bodyPr>
          <a:lstStyle/>
          <a:p>
            <a:pPr algn="just"/>
            <a:r>
              <a:rPr lang="es-ES" sz="2000" b="1" dirty="0" smtClean="0">
                <a:latin typeface="Arial" panose="020B0604020202020204" pitchFamily="34" charset="0"/>
                <a:cs typeface="Arial" panose="020B0604020202020204" pitchFamily="34" charset="0"/>
              </a:rPr>
              <a:t>A </a:t>
            </a:r>
            <a:r>
              <a:rPr lang="es-ES" sz="2000" b="1" dirty="0">
                <a:latin typeface="Arial" panose="020B0604020202020204" pitchFamily="34" charset="0"/>
                <a:cs typeface="Arial" panose="020B0604020202020204" pitchFamily="34" charset="0"/>
              </a:rPr>
              <a:t>Importância dos Recursos Tecnológicos no Ensino </a:t>
            </a:r>
            <a:r>
              <a:rPr lang="es-ES" sz="2000" b="1" dirty="0" smtClean="0">
                <a:latin typeface="Arial" panose="020B0604020202020204" pitchFamily="34" charset="0"/>
                <a:cs typeface="Arial" panose="020B0604020202020204" pitchFamily="34" charset="0"/>
              </a:rPr>
              <a:t>da Matemática</a:t>
            </a:r>
            <a:r>
              <a:rPr lang="pt-BR" sz="1600" b="1" dirty="0">
                <a:latin typeface="Arial" panose="020B0604020202020204" pitchFamily="34" charset="0"/>
                <a:cs typeface="Arial" panose="020B0604020202020204" pitchFamily="34" charset="0"/>
              </a:rPr>
              <a:t/>
            </a:r>
            <a:br>
              <a:rPr lang="pt-BR" sz="1600" b="1" dirty="0">
                <a:latin typeface="Arial" panose="020B0604020202020204" pitchFamily="34" charset="0"/>
                <a:cs typeface="Arial" panose="020B0604020202020204" pitchFamily="34" charset="0"/>
              </a:rPr>
            </a:br>
            <a:r>
              <a:rPr lang="es-ES" sz="1600" b="1" dirty="0">
                <a:latin typeface="Arial" panose="020B0604020202020204" pitchFamily="34" charset="0"/>
                <a:cs typeface="Arial" panose="020B0604020202020204" pitchFamily="34" charset="0"/>
              </a:rPr>
              <a:t> </a:t>
            </a:r>
            <a:endParaRPr lang="pt-BR" sz="3200" b="1" dirty="0"/>
          </a:p>
        </p:txBody>
      </p:sp>
      <p:sp>
        <p:nvSpPr>
          <p:cNvPr id="3" name="Espaço Reservado para Conteúdo 2"/>
          <p:cNvSpPr>
            <a:spLocks noGrp="1"/>
          </p:cNvSpPr>
          <p:nvPr>
            <p:ph idx="1"/>
          </p:nvPr>
        </p:nvSpPr>
        <p:spPr>
          <a:xfrm>
            <a:off x="1043608" y="1447800"/>
            <a:ext cx="7632848" cy="4213448"/>
          </a:xfrm>
        </p:spPr>
        <p:txBody>
          <a:bodyPr>
            <a:normAutofit/>
          </a:bodyPr>
          <a:lstStyle/>
          <a:p>
            <a:pPr algn="just"/>
            <a:r>
              <a:rPr lang="pt-BR" dirty="0" smtClean="0"/>
              <a:t> </a:t>
            </a:r>
            <a:r>
              <a:rPr lang="pt-BR" dirty="0"/>
              <a:t>O uso dos computadores nas escolas é de extrema necessidade na formação dos estudantes, pois o contato com o equipamento fora da escola possui o âmbito da diversão, destinando o seu uso a jogos e sites de </a:t>
            </a:r>
            <a:r>
              <a:rPr lang="pt-BR" dirty="0" smtClean="0"/>
              <a:t>relacionamentos</a:t>
            </a:r>
            <a:r>
              <a:rPr lang="pt-BR" dirty="0" smtClean="0">
                <a:solidFill>
                  <a:srgbClr val="FF0000"/>
                </a:solidFill>
              </a:rPr>
              <a:t>...</a:t>
            </a:r>
            <a:endParaRPr lang="pt-BR" dirty="0">
              <a:solidFill>
                <a:srgbClr val="FF0000"/>
              </a:solidFill>
            </a:endParaRPr>
          </a:p>
        </p:txBody>
      </p:sp>
    </p:spTree>
    <p:extLst>
      <p:ext uri="{BB962C8B-B14F-4D97-AF65-F5344CB8AC3E}">
        <p14:creationId xmlns:p14="http://schemas.microsoft.com/office/powerpoint/2010/main" val="4348885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43608" y="274638"/>
            <a:ext cx="7416824" cy="1143000"/>
          </a:xfrm>
        </p:spPr>
        <p:txBody>
          <a:bodyPr>
            <a:normAutofit fontScale="90000"/>
          </a:bodyPr>
          <a:lstStyle/>
          <a:p>
            <a:r>
              <a:rPr lang="pt-BR" b="1" dirty="0" smtClean="0"/>
              <a:t/>
            </a:r>
            <a:br>
              <a:rPr lang="pt-BR" b="1" dirty="0" smtClean="0"/>
            </a:br>
            <a:r>
              <a:rPr lang="pt-BR" b="1" dirty="0"/>
              <a:t> </a:t>
            </a:r>
            <a:r>
              <a:rPr lang="pt-BR" b="1" dirty="0" smtClean="0"/>
              <a:t>    O </a:t>
            </a:r>
            <a:r>
              <a:rPr lang="pt-BR" b="1" dirty="0"/>
              <a:t>Linux Educacional</a:t>
            </a:r>
            <a:r>
              <a:rPr lang="pt-BR" dirty="0"/>
              <a:t/>
            </a:r>
            <a:br>
              <a:rPr lang="pt-BR" dirty="0"/>
            </a:br>
            <a:endParaRPr lang="pt-BR" dirty="0"/>
          </a:p>
        </p:txBody>
      </p:sp>
      <p:sp>
        <p:nvSpPr>
          <p:cNvPr id="3" name="Espaço Reservado para Conteúdo 2"/>
          <p:cNvSpPr>
            <a:spLocks noGrp="1"/>
          </p:cNvSpPr>
          <p:nvPr>
            <p:ph idx="1"/>
          </p:nvPr>
        </p:nvSpPr>
        <p:spPr>
          <a:xfrm>
            <a:off x="971600" y="1447800"/>
            <a:ext cx="7560840" cy="4800600"/>
          </a:xfrm>
        </p:spPr>
        <p:txBody>
          <a:bodyPr/>
          <a:lstStyle/>
          <a:p>
            <a:pPr algn="just"/>
            <a:r>
              <a:rPr lang="pt-BR" dirty="0" smtClean="0"/>
              <a:t>“</a:t>
            </a:r>
            <a:r>
              <a:rPr lang="pt-BR" dirty="0"/>
              <a:t>O Linux Educacional é uma solução de software que colabora para o atendimento dos propósitos do </a:t>
            </a:r>
            <a:r>
              <a:rPr lang="pt-BR" dirty="0" err="1"/>
              <a:t>ProInfo</a:t>
            </a:r>
            <a:r>
              <a:rPr lang="pt-BR" dirty="0"/>
              <a:t> de forma a favorecer ao usuário final no que se refere ao uso e a acessibilidade da mesma, bem como ao responsável pelo laboratório no que se refere a manutenção e atualização da </a:t>
            </a:r>
            <a:r>
              <a:rPr lang="pt-BR" dirty="0" smtClean="0"/>
              <a:t>solução.</a:t>
            </a:r>
            <a:endParaRPr lang="pt-BR" dirty="0"/>
          </a:p>
        </p:txBody>
      </p:sp>
    </p:spTree>
    <p:extLst>
      <p:ext uri="{BB962C8B-B14F-4D97-AF65-F5344CB8AC3E}">
        <p14:creationId xmlns:p14="http://schemas.microsoft.com/office/powerpoint/2010/main" val="20251982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ício">
  <a:themeElements>
    <a:clrScheme name="Solstí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í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í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660</TotalTime>
  <Words>409</Words>
  <Application>Microsoft Office PowerPoint</Application>
  <PresentationFormat>Apresentação na tela (4:3)</PresentationFormat>
  <Paragraphs>45</Paragraphs>
  <Slides>10</Slides>
  <Notes>1</Notes>
  <HiddenSlides>0</HiddenSlides>
  <MMClips>0</MMClips>
  <ScaleCrop>false</ScaleCrop>
  <HeadingPairs>
    <vt:vector size="4" baseType="variant">
      <vt:variant>
        <vt:lpstr>Tema</vt:lpstr>
      </vt:variant>
      <vt:variant>
        <vt:i4>1</vt:i4>
      </vt:variant>
      <vt:variant>
        <vt:lpstr>Títulos de slides</vt:lpstr>
      </vt:variant>
      <vt:variant>
        <vt:i4>10</vt:i4>
      </vt:variant>
    </vt:vector>
  </HeadingPairs>
  <TitlesOfParts>
    <vt:vector size="11" baseType="lpstr">
      <vt:lpstr>Solstício</vt:lpstr>
      <vt:lpstr>Apresentação do PowerPoint</vt:lpstr>
      <vt:lpstr>  INTRODUÇÃO </vt:lpstr>
      <vt:lpstr> Tecnologias da informação e comunicação </vt:lpstr>
      <vt:lpstr> Tecnologia no método de ensino. </vt:lpstr>
      <vt:lpstr>Citação</vt:lpstr>
      <vt:lpstr> Tecnologia na aprendizagem </vt:lpstr>
      <vt:lpstr>  A importância das tecnologias em matemática </vt:lpstr>
      <vt:lpstr>A Importância dos Recursos Tecnológicos no Ensino da Matemática  </vt:lpstr>
      <vt:lpstr>      O Linux Educacional </vt:lpstr>
      <vt:lpstr>    Considerações Finais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UNIVERSIDADE ESTADUAL VALE DO ACARAÚ LICENCIATURA PLENA EM PEDAGOGIA    LEITURA E ESCRITA NO PRIMEIRO ANO: entraves e possibilidades numa perspectiva interdisciplinar</dc:title>
  <dc:creator>Islene</dc:creator>
  <cp:lastModifiedBy>LEONARDO</cp:lastModifiedBy>
  <cp:revision>55</cp:revision>
  <dcterms:created xsi:type="dcterms:W3CDTF">2012-01-08T22:09:27Z</dcterms:created>
  <dcterms:modified xsi:type="dcterms:W3CDTF">2014-05-27T14:17:12Z</dcterms:modified>
</cp:coreProperties>
</file>